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75" d="100"/>
          <a:sy n="75" d="100"/>
        </p:scale>
        <p:origin x="-52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658112"/>
            <a:ext cx="6815669" cy="2097023"/>
          </a:xfrm>
        </p:spPr>
        <p:txBody>
          <a:bodyPr/>
          <a:lstStyle/>
          <a:p>
            <a:r>
              <a:rPr lang="en-GB" dirty="0"/>
              <a:t>Walgreens Pharmacy 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7667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Values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dirty="0"/>
              <a:t>Care: act with commitment and passion </a:t>
            </a:r>
          </a:p>
          <a:p>
            <a:pPr lvl="0"/>
            <a:r>
              <a:rPr lang="en-GB" dirty="0"/>
              <a:t>Innovation</a:t>
            </a:r>
          </a:p>
          <a:p>
            <a:pPr lvl="0"/>
            <a:r>
              <a:rPr lang="en-GB" dirty="0"/>
              <a:t>Partnership</a:t>
            </a:r>
          </a:p>
          <a:p>
            <a:pPr lvl="0"/>
            <a:r>
              <a:rPr lang="en-GB" dirty="0"/>
              <a:t>Dedication </a:t>
            </a:r>
          </a:p>
          <a:p>
            <a:pPr lvl="0"/>
            <a:r>
              <a:rPr lang="en-GB" dirty="0"/>
              <a:t>Trust </a:t>
            </a:r>
          </a:p>
          <a:p>
            <a:pPr lvl="0"/>
            <a:r>
              <a:rPr lang="en-GB" dirty="0"/>
              <a:t>Diversity </a:t>
            </a:r>
          </a:p>
          <a:p>
            <a:r>
              <a:rPr lang="en-GB" dirty="0"/>
              <a:t>Teamwork</a:t>
            </a:r>
          </a:p>
        </p:txBody>
      </p:sp>
    </p:spTree>
    <p:extLst>
      <p:ext uri="{BB962C8B-B14F-4D97-AF65-F5344CB8AC3E}">
        <p14:creationId xmlns:p14="http://schemas.microsoft.com/office/powerpoint/2010/main" xmlns="" val="370503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Walgreens Pharmacy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0032" y="2557463"/>
            <a:ext cx="8363712" cy="3317875"/>
          </a:xfrm>
        </p:spPr>
      </p:pic>
    </p:spTree>
    <p:extLst>
      <p:ext uri="{BB962C8B-B14F-4D97-AF65-F5344CB8AC3E}">
        <p14:creationId xmlns:p14="http://schemas.microsoft.com/office/powerpoint/2010/main" xmlns="" val="61106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About Walgreens pharmacy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dirty="0"/>
              <a:t>Mission Statement</a:t>
            </a:r>
            <a:r>
              <a:rPr lang="en-GB" dirty="0"/>
              <a:t>: </a:t>
            </a:r>
          </a:p>
          <a:p>
            <a:r>
              <a:rPr lang="en-GB" dirty="0"/>
              <a:t>To be America's most-loved pharmacy-led health, well-being and beauty company.</a:t>
            </a:r>
          </a:p>
          <a:p>
            <a:r>
              <a:rPr lang="en-GB" dirty="0"/>
              <a:t>They keep on coming up with new ways to satisfy their customers. </a:t>
            </a:r>
          </a:p>
          <a:p>
            <a:r>
              <a:rPr lang="en-GB" dirty="0"/>
              <a:t>Vision statement</a:t>
            </a:r>
          </a:p>
          <a:p>
            <a:r>
              <a:rPr lang="en-GB" dirty="0"/>
              <a:t>To be America's top-rated pharmacy by providing their customers with the most high-quality products. </a:t>
            </a:r>
          </a:p>
          <a:p>
            <a:r>
              <a:rPr lang="en-GB" dirty="0"/>
              <a:t>Walgreens wants to be in the top-ranked pharmacies in the states.</a:t>
            </a:r>
          </a:p>
          <a:p>
            <a:r>
              <a:rPr lang="en-GB" dirty="0"/>
              <a:t>They have been working on improving that through their services and 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37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Swot analysis </a:t>
            </a:r>
            <a:br>
              <a:rPr lang="en-GB" dirty="0"/>
            </a:br>
            <a:r>
              <a:rPr lang="en-GB" dirty="0"/>
              <a:t>S</a:t>
            </a:r>
            <a:r>
              <a:rPr lang="en-GB" dirty="0" smtClean="0"/>
              <a:t>trengths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An experienced management that makes good investment decisions.</a:t>
            </a:r>
          </a:p>
          <a:p>
            <a:pPr lvl="0"/>
            <a:r>
              <a:rPr lang="en-GB" dirty="0"/>
              <a:t>A broad customer base</a:t>
            </a:r>
          </a:p>
          <a:p>
            <a:pPr lvl="0"/>
            <a:r>
              <a:rPr lang="en-GB" dirty="0"/>
              <a:t>A well-known brand name</a:t>
            </a:r>
          </a:p>
          <a:p>
            <a:pPr lvl="0"/>
            <a:r>
              <a:rPr lang="en-GB" dirty="0"/>
              <a:t>Technological advancements that help them deliver.</a:t>
            </a:r>
          </a:p>
          <a:p>
            <a:pPr lvl="0"/>
            <a:r>
              <a:rPr lang="en-GB" dirty="0"/>
              <a:t>A digital lab that enhances efficiency.</a:t>
            </a:r>
          </a:p>
          <a:p>
            <a:pPr lvl="0"/>
            <a:r>
              <a:rPr lang="en-GB" dirty="0"/>
              <a:t>Broad market all over the U.S.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8503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Strengths cont.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Company assets </a:t>
            </a:r>
          </a:p>
          <a:p>
            <a:pPr lvl="0"/>
            <a:r>
              <a:rPr lang="en-GB" dirty="0"/>
              <a:t>Greatest economies of scale </a:t>
            </a:r>
          </a:p>
          <a:p>
            <a:pPr lvl="0"/>
            <a:r>
              <a:rPr lang="en-GB" dirty="0"/>
              <a:t>Use of </a:t>
            </a:r>
            <a:r>
              <a:rPr lang="en-GB" dirty="0" err="1"/>
              <a:t>snapfish</a:t>
            </a:r>
            <a:r>
              <a:rPr lang="en-GB" dirty="0"/>
              <a:t> technology is a source of strength</a:t>
            </a:r>
          </a:p>
          <a:p>
            <a:pPr lvl="0"/>
            <a:r>
              <a:rPr lang="en-GB" dirty="0"/>
              <a:t>Customer service</a:t>
            </a:r>
          </a:p>
          <a:p>
            <a:pPr lvl="0"/>
            <a:r>
              <a:rPr lang="en-GB" dirty="0"/>
              <a:t>Geographical expansion </a:t>
            </a:r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23320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Well experience pharmacy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472" y="2499360"/>
            <a:ext cx="7290816" cy="3108960"/>
          </a:xfrm>
        </p:spPr>
      </p:pic>
    </p:spTree>
    <p:extLst>
      <p:ext uri="{BB962C8B-B14F-4D97-AF65-F5344CB8AC3E}">
        <p14:creationId xmlns:p14="http://schemas.microsoft.com/office/powerpoint/2010/main" xmlns="" val="2750143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Weaknesses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800" dirty="0"/>
              <a:t>Fewer company acquisitions</a:t>
            </a:r>
          </a:p>
          <a:p>
            <a:pPr lvl="0"/>
            <a:r>
              <a:rPr lang="en-GB" sz="2800" dirty="0"/>
              <a:t>Lack of consistency in implementation of store policies.</a:t>
            </a:r>
          </a:p>
          <a:p>
            <a:pPr lvl="0"/>
            <a:r>
              <a:rPr lang="en-GB" sz="2800" dirty="0"/>
              <a:t>Less parking space has been an issue</a:t>
            </a:r>
          </a:p>
          <a:p>
            <a:pPr lvl="0"/>
            <a:r>
              <a:rPr lang="en-GB" sz="2800" dirty="0"/>
              <a:t>Corporate image</a:t>
            </a:r>
          </a:p>
          <a:p>
            <a:pPr lvl="0"/>
            <a:r>
              <a:rPr lang="en-GB" sz="2800" dirty="0"/>
              <a:t>Lack of control on production of drugs 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4098694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Opportunities case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800" dirty="0"/>
              <a:t>The company’s services are deemed the best</a:t>
            </a:r>
          </a:p>
          <a:p>
            <a:pPr lvl="0"/>
            <a:r>
              <a:rPr lang="en-GB" sz="2800" dirty="0"/>
              <a:t>Technological innovations </a:t>
            </a:r>
          </a:p>
          <a:p>
            <a:pPr lvl="0"/>
            <a:r>
              <a:rPr lang="en-GB" sz="2800" dirty="0"/>
              <a:t>Growth potential </a:t>
            </a:r>
          </a:p>
          <a:p>
            <a:pPr lvl="0"/>
            <a:r>
              <a:rPr lang="en-GB" sz="2800" dirty="0"/>
              <a:t>Customer loyalty </a:t>
            </a:r>
          </a:p>
          <a:p>
            <a:pPr lvl="0"/>
            <a:r>
              <a:rPr lang="en-GB" sz="2800" dirty="0"/>
              <a:t>Can try foreign growth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2016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Threats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z="2800" dirty="0"/>
              <a:t>Competitive price pressures </a:t>
            </a:r>
          </a:p>
          <a:p>
            <a:pPr lvl="0"/>
            <a:r>
              <a:rPr lang="en-GB" sz="2800" dirty="0"/>
              <a:t>New entrants</a:t>
            </a:r>
          </a:p>
          <a:p>
            <a:pPr lvl="0"/>
            <a:r>
              <a:rPr lang="en-GB" sz="2800" dirty="0"/>
              <a:t>Existing market competitors</a:t>
            </a:r>
          </a:p>
          <a:p>
            <a:pPr lvl="0"/>
            <a:r>
              <a:rPr lang="en-GB" sz="2800" dirty="0"/>
              <a:t>Barriers to new entrants are few</a:t>
            </a:r>
          </a:p>
          <a:p>
            <a:pPr lvl="0"/>
            <a:r>
              <a:rPr lang="en-GB" sz="2800" dirty="0"/>
              <a:t>Substitutes like hospitals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74061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2768" y="2557463"/>
            <a:ext cx="8546591" cy="3317875"/>
          </a:xfrm>
        </p:spPr>
      </p:pic>
    </p:spTree>
    <p:extLst>
      <p:ext uri="{BB962C8B-B14F-4D97-AF65-F5344CB8AC3E}">
        <p14:creationId xmlns:p14="http://schemas.microsoft.com/office/powerpoint/2010/main" xmlns="" val="453243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841248"/>
            <a:ext cx="9601196" cy="1950720"/>
          </a:xfrm>
        </p:spPr>
        <p:txBody>
          <a:bodyPr>
            <a:normAutofit fontScale="90000"/>
          </a:bodyPr>
          <a:lstStyle/>
          <a:p>
            <a:r>
              <a:rPr lang="en-GB" dirty="0"/>
              <a:t>Representation of the expectations and their measurements</a:t>
            </a:r>
            <a:r>
              <a:rPr lang="en-GB" dirty="0" smtClean="0"/>
              <a:t>.- financial aspect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0989"/>
              </p:ext>
            </p:extLst>
          </p:nvPr>
        </p:nvGraphicFramePr>
        <p:xfrm>
          <a:off x="2328672" y="2950464"/>
          <a:ext cx="7693152" cy="2705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1420">
                  <a:extLst>
                    <a:ext uri="{9D8B030D-6E8A-4147-A177-3AD203B41FA5}">
                      <a16:colId xmlns:a16="http://schemas.microsoft.com/office/drawing/2014/main" xmlns="" val="4251489190"/>
                    </a:ext>
                  </a:extLst>
                </a:gridCol>
                <a:gridCol w="3671732">
                  <a:extLst>
                    <a:ext uri="{9D8B030D-6E8A-4147-A177-3AD203B41FA5}">
                      <a16:colId xmlns:a16="http://schemas.microsoft.com/office/drawing/2014/main" xmlns="" val="885198068"/>
                    </a:ext>
                  </a:extLst>
                </a:gridCol>
              </a:tblGrid>
              <a:tr h="302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Goals 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Measure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64233614"/>
                  </a:ext>
                </a:extLst>
              </a:tr>
              <a:tr h="884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Increase net profits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Total sales made minus costs and expenses   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25815682"/>
                  </a:ext>
                </a:extLst>
              </a:tr>
              <a:tr h="9086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Reduce costs of after sale services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 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Cost percentage to business value 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05280842"/>
                  </a:ext>
                </a:extLst>
              </a:tr>
              <a:tr h="585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Increase business value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Using the balance sheet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16566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3936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683374"/>
          </a:xfrm>
        </p:spPr>
        <p:txBody>
          <a:bodyPr/>
          <a:lstStyle/>
          <a:p>
            <a:r>
              <a:rPr lang="en-GB" dirty="0" smtClean="0"/>
              <a:t>Customer aspect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35071607"/>
              </p:ext>
            </p:extLst>
          </p:nvPr>
        </p:nvGraphicFramePr>
        <p:xfrm>
          <a:off x="2450592" y="2913888"/>
          <a:ext cx="8022336" cy="2731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3494">
                  <a:extLst>
                    <a:ext uri="{9D8B030D-6E8A-4147-A177-3AD203B41FA5}">
                      <a16:colId xmlns:a16="http://schemas.microsoft.com/office/drawing/2014/main" xmlns="" val="2524704384"/>
                    </a:ext>
                  </a:extLst>
                </a:gridCol>
                <a:gridCol w="3828842">
                  <a:extLst>
                    <a:ext uri="{9D8B030D-6E8A-4147-A177-3AD203B41FA5}">
                      <a16:colId xmlns:a16="http://schemas.microsoft.com/office/drawing/2014/main" xmlns="" val="2180080729"/>
                    </a:ext>
                  </a:extLst>
                </a:gridCol>
              </a:tblGrid>
              <a:tr h="45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Goals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Measure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41801114"/>
                  </a:ext>
                </a:extLst>
              </a:tr>
              <a:tr h="4551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Coverage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Reports from our customers   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47234756"/>
                  </a:ext>
                </a:extLst>
              </a:tr>
              <a:tr h="910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Maintain existing customer base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Customer appearances and competitor reports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01293641"/>
                  </a:ext>
                </a:extLst>
              </a:tr>
              <a:tr h="910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Increase quality, availability is an aspect of quality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Customer reports and speak outs when they come to buy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65401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00831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9959"/>
          </a:xfrm>
        </p:spPr>
        <p:txBody>
          <a:bodyPr/>
          <a:lstStyle/>
          <a:p>
            <a:r>
              <a:rPr lang="en-GB" dirty="0" smtClean="0"/>
              <a:t>Learning and Growth Aspect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10195894"/>
              </p:ext>
            </p:extLst>
          </p:nvPr>
        </p:nvGraphicFramePr>
        <p:xfrm>
          <a:off x="2450592" y="2743197"/>
          <a:ext cx="8022336" cy="2941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3494">
                  <a:extLst>
                    <a:ext uri="{9D8B030D-6E8A-4147-A177-3AD203B41FA5}">
                      <a16:colId xmlns:a16="http://schemas.microsoft.com/office/drawing/2014/main" xmlns="" val="1027935522"/>
                    </a:ext>
                  </a:extLst>
                </a:gridCol>
                <a:gridCol w="3828842">
                  <a:extLst>
                    <a:ext uri="{9D8B030D-6E8A-4147-A177-3AD203B41FA5}">
                      <a16:colId xmlns:a16="http://schemas.microsoft.com/office/drawing/2014/main" xmlns="" val="3719231338"/>
                    </a:ext>
                  </a:extLst>
                </a:gridCol>
              </a:tblGrid>
              <a:tr h="43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Goals 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Measure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10424857"/>
                  </a:ext>
                </a:extLst>
              </a:tr>
              <a:tr h="43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Live the company’s dream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Internal reports when we make plans   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13274175"/>
                  </a:ext>
                </a:extLst>
              </a:tr>
              <a:tr h="43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23027725"/>
                  </a:ext>
                </a:extLst>
              </a:tr>
              <a:tr h="8737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Increase quality, availability is an aspect of quality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Customer reports and speak outs when they come to buy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98371787"/>
                  </a:ext>
                </a:extLst>
              </a:tr>
              <a:tr h="4368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Exploring new opportunities 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Success/dispose reports of the venture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2486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6257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Internal Aspect 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136435"/>
              </p:ext>
            </p:extLst>
          </p:nvPr>
        </p:nvGraphicFramePr>
        <p:xfrm>
          <a:off x="2560320" y="2810932"/>
          <a:ext cx="7278624" cy="26502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4735">
                  <a:extLst>
                    <a:ext uri="{9D8B030D-6E8A-4147-A177-3AD203B41FA5}">
                      <a16:colId xmlns:a16="http://schemas.microsoft.com/office/drawing/2014/main" xmlns="" val="1465380621"/>
                    </a:ext>
                  </a:extLst>
                </a:gridCol>
                <a:gridCol w="3473889">
                  <a:extLst>
                    <a:ext uri="{9D8B030D-6E8A-4147-A177-3AD203B41FA5}">
                      <a16:colId xmlns:a16="http://schemas.microsoft.com/office/drawing/2014/main" xmlns="" val="2462945804"/>
                    </a:ext>
                  </a:extLst>
                </a:gridCol>
              </a:tblGrid>
              <a:tr h="372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Goals 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Measure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99900149"/>
                  </a:ext>
                </a:extLst>
              </a:tr>
              <a:tr h="759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Enlarge company’s market share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Sales reports recorded in the sales journal   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174775789"/>
                  </a:ext>
                </a:extLst>
              </a:tr>
              <a:tr h="759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Social advantages, community acceptability  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Relations to the immediate community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16087305"/>
                  </a:ext>
                </a:extLst>
              </a:tr>
              <a:tr h="759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Overall company growth</a:t>
                      </a:r>
                      <a:endParaRPr lang="en-GB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Number of projects running or being implemented</a:t>
                      </a:r>
                      <a:endParaRPr lang="en-GB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2057477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Internal aspect</a:t>
            </a:r>
            <a:endParaRPr kumimoji="0" lang="en-GB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0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Walgreens Pharmacy has a broad brans name and customer loyalty.</a:t>
            </a:r>
          </a:p>
          <a:p>
            <a:r>
              <a:rPr lang="en-GB" dirty="0" smtClean="0"/>
              <a:t>It has an experienced management that makes the best financial decisions.</a:t>
            </a:r>
          </a:p>
          <a:p>
            <a:r>
              <a:rPr lang="en-GB" dirty="0" smtClean="0"/>
              <a:t>It has many opportunities that can help it expand.</a:t>
            </a:r>
          </a:p>
          <a:p>
            <a:r>
              <a:rPr lang="en-GB" dirty="0" smtClean="0"/>
              <a:t>Technological advancements can help them remain on top.</a:t>
            </a:r>
          </a:p>
          <a:p>
            <a:r>
              <a:rPr lang="en-GB" dirty="0" smtClean="0"/>
              <a:t>Walgreens should focus on improving service delivery.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98485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430</Words>
  <Application>Microsoft Office PowerPoint</Application>
  <PresentationFormat>Custom</PresentationFormat>
  <Paragraphs>98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Organic</vt:lpstr>
      <vt:lpstr>Walgreens Pharmacy  </vt:lpstr>
      <vt:lpstr>Values </vt:lpstr>
      <vt:lpstr>Walgreens Pharmacy</vt:lpstr>
      <vt:lpstr>About Walgreens pharmacy </vt:lpstr>
      <vt:lpstr>Swot analysis  Strengths </vt:lpstr>
      <vt:lpstr>Strengths cont. </vt:lpstr>
      <vt:lpstr>Well experience pharmacy </vt:lpstr>
      <vt:lpstr>Weaknesses </vt:lpstr>
      <vt:lpstr>Opportunities case </vt:lpstr>
      <vt:lpstr>Threats </vt:lpstr>
      <vt:lpstr>Slide 11</vt:lpstr>
      <vt:lpstr>Representation of the expectations and their measurements.- financial aspect </vt:lpstr>
      <vt:lpstr>Customer aspect </vt:lpstr>
      <vt:lpstr>Learning and Growth Aspect</vt:lpstr>
      <vt:lpstr>Internal Aspect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Walgreens Pharmacy</dc:title>
  <dc:creator>Windows User</dc:creator>
  <cp:lastModifiedBy>hp ProBook 4530 User</cp:lastModifiedBy>
  <cp:revision>3</cp:revision>
  <dcterms:created xsi:type="dcterms:W3CDTF">2018-04-18T09:51:02Z</dcterms:created>
  <dcterms:modified xsi:type="dcterms:W3CDTF">2018-04-18T11:09:41Z</dcterms:modified>
</cp:coreProperties>
</file>